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3" r:id="rId4"/>
    <p:sldId id="277" r:id="rId5"/>
    <p:sldId id="275" r:id="rId6"/>
    <p:sldId id="265" r:id="rId7"/>
    <p:sldId id="271" r:id="rId8"/>
    <p:sldId id="272" r:id="rId9"/>
    <p:sldId id="276" r:id="rId10"/>
    <p:sldId id="274" r:id="rId11"/>
    <p:sldId id="26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74" d="100"/>
          <a:sy n="74" d="100"/>
        </p:scale>
        <p:origin x="125" y="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7C10-C3AA-4799-AA31-4066976889FA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C61EE-AD6F-403D-9A56-57AA50F8B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0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C61EE-AD6F-403D-9A56-57AA50F8BF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7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2470" y="908720"/>
            <a:ext cx="11267059" cy="2376264"/>
          </a:xfr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 lang="ko-KR" altLang="en-US" sz="7000" b="0" kern="1200" baseline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484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1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82979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han.co.kr/article/202505241200005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/>
          <p:nvPr/>
        </p:nvPicPr>
        <p:blipFill rotWithShape="1"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7073080"/>
          </a:xfrm>
          <a:prstGeom prst="rect">
            <a:avLst/>
          </a:prstGeom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0" y="148845"/>
            <a:ext cx="11728846" cy="6309845"/>
            <a:chOff x="0" y="148845"/>
            <a:chExt cx="11728846" cy="6309845"/>
          </a:xfrm>
        </p:grpSpPr>
        <p:pic>
          <p:nvPicPr>
            <p:cNvPr id="6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28318" y="1494970"/>
              <a:ext cx="3900528" cy="3682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1"/>
            <p:cNvSpPr/>
            <p:nvPr/>
          </p:nvSpPr>
          <p:spPr>
            <a:xfrm>
              <a:off x="901800" y="2934848"/>
              <a:ext cx="8368920" cy="18112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380160" rIns="0" bIns="380160" anchor="ctr">
              <a:noAutofit/>
            </a:bodyPr>
            <a:lstStyle/>
            <a:p>
              <a:pPr lvl="0">
                <a:lnSpc>
                  <a:spcPct val="80000"/>
                </a:lnSpc>
                <a:defRPr/>
              </a:pPr>
              <a:r>
                <a:rPr lang="ko-KR" altLang="en-US" sz="13919" b="0" strike="noStrike" spc="-417">
                  <a:solidFill>
                    <a:srgbClr val="FFFFFF"/>
                  </a:solidFill>
                  <a:latin typeface="Calibri"/>
                  <a:ea typeface="BM JUA "/>
                </a:rPr>
                <a:t>빌리傘</a:t>
              </a:r>
            </a:p>
          </p:txBody>
        </p:sp>
        <p:sp>
          <p:nvSpPr>
            <p:cNvPr id="9" name="CustomShape 3"/>
            <p:cNvSpPr/>
            <p:nvPr/>
          </p:nvSpPr>
          <p:spPr>
            <a:xfrm>
              <a:off x="901800" y="5816563"/>
              <a:ext cx="7175160" cy="64212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0320" rIns="0" bIns="40320" anchor="ctr">
              <a:noAutofit/>
            </a:bodyPr>
            <a:lstStyle/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202244041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 </a:t>
              </a:r>
              <a:r>
                <a:rPr lang="ko-KR" altLang="en-US" sz="2439" b="0" strike="noStrike" spc="-97" dirty="0" err="1">
                  <a:solidFill>
                    <a:srgbClr val="FFFFFF"/>
                  </a:solidFill>
                  <a:latin typeface="Calibri"/>
                  <a:ea typeface="Noto Sans CJK KR Bold"/>
                </a:rPr>
                <a:t>박계윤</a:t>
              </a:r>
              <a:endParaRPr lang="ko-KR" altLang="en-US" sz="2439" b="0" strike="noStrike" spc="-97" dirty="0">
                <a:solidFill>
                  <a:srgbClr val="FFFFFF"/>
                </a:solidFill>
                <a:latin typeface="Calibri"/>
                <a:ea typeface="Noto Sans CJK KR Bold"/>
              </a:endParaRPr>
            </a:p>
            <a:p>
              <a:pPr lvl="0">
                <a:lnSpc>
                  <a:spcPct val="94000"/>
                </a:lnSpc>
                <a:defRPr/>
              </a:pPr>
              <a:r>
                <a:rPr lang="en-US" altLang="ko-KR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202244090</a:t>
              </a:r>
              <a:r>
                <a:rPr lang="ko-KR" altLang="en-US" sz="2439" b="0" strike="noStrike" spc="-97" dirty="0">
                  <a:solidFill>
                    <a:srgbClr val="FFFFFF"/>
                  </a:solidFill>
                  <a:latin typeface="Calibri"/>
                  <a:ea typeface="Noto Sans CJK KR Bold"/>
                </a:rPr>
                <a:t>김형철</a:t>
              </a:r>
            </a:p>
          </p:txBody>
        </p:sp>
        <p:sp>
          <p:nvSpPr>
            <p:cNvPr id="10" name="CustomShape 4"/>
            <p:cNvSpPr/>
            <p:nvPr/>
          </p:nvSpPr>
          <p:spPr>
            <a:xfrm>
              <a:off x="901800" y="4762740"/>
              <a:ext cx="8038800" cy="69689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96480" rIns="0" bIns="96480" anchor="ctr">
              <a:noAutofit/>
            </a:bodyPr>
            <a:lstStyle/>
            <a:p>
              <a:pPr lvl="0">
                <a:lnSpc>
                  <a:spcPct val="91000"/>
                </a:lnSpc>
                <a:defRPr/>
              </a:pPr>
              <a:r>
                <a:rPr lang="ko-KR" altLang="en-US" sz="5070" b="0" strike="noStrike" spc="-1" dirty="0">
                  <a:latin typeface="굴림"/>
                </a:rPr>
                <a:t>우산 대여 서비스</a:t>
              </a:r>
            </a:p>
          </p:txBody>
        </p:sp>
        <p:pic>
          <p:nvPicPr>
            <p:cNvPr id="12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46320" y="89759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278660"/>
              <a:ext cx="3900528" cy="3682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30781" y="148845"/>
              <a:ext cx="4632135" cy="38393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621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8E0A52-8788-B2C6-8A9C-77B835FC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84" y="264968"/>
            <a:ext cx="6608944" cy="6328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8043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8B9D-42E3-4929-B9BA-E0926D3F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77" y="2632092"/>
            <a:ext cx="10214928" cy="796908"/>
          </a:xfrm>
        </p:spPr>
        <p:txBody>
          <a:bodyPr>
            <a:noAutofit/>
          </a:bodyPr>
          <a:lstStyle/>
          <a:p>
            <a:pPr algn="ctr"/>
            <a:r>
              <a:rPr lang="en-US" altLang="ko-KR" sz="7000" dirty="0"/>
              <a:t>Q&amp;A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9239256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70853" y="1052736"/>
            <a:ext cx="8450294" cy="23762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5000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51418" y="2187330"/>
            <a:ext cx="9959392" cy="701986"/>
            <a:chOff x="679160" y="2788658"/>
            <a:chExt cx="9959392" cy="701986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>
            <a:xfrm>
              <a:off x="1404748" y="3144716"/>
              <a:ext cx="9233804" cy="30559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개발배경</a:t>
              </a: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01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8" name="도넛 20"/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4306B2-A9E1-C313-7ABA-F1281F6A966A}"/>
              </a:ext>
            </a:extLst>
          </p:cNvPr>
          <p:cNvGrpSpPr/>
          <p:nvPr/>
        </p:nvGrpSpPr>
        <p:grpSpPr>
          <a:xfrm>
            <a:off x="851418" y="3084003"/>
            <a:ext cx="9959392" cy="852438"/>
            <a:chOff x="679160" y="2788658"/>
            <a:chExt cx="9959392" cy="852438"/>
          </a:xfrm>
        </p:grpSpPr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3C0063F7-B2F1-F772-51A1-44608A93F0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주요기능</a:t>
              </a: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3367C5D-814C-0986-06DB-54F2879263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70788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02</a:t>
              </a:r>
            </a:p>
            <a:p>
              <a:pPr lvl="0">
                <a:defRPr/>
              </a:pP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18" name="도넛 20">
              <a:extLst>
                <a:ext uri="{FF2B5EF4-FFF2-40B4-BE49-F238E27FC236}">
                  <a16:creationId xmlns:a16="http://schemas.microsoft.com/office/drawing/2014/main" id="{B89360F1-4798-2D02-4B09-135AEBAE5748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BA0117-6D37-A92D-69A4-4EC0DE2D42EF}"/>
              </a:ext>
            </a:extLst>
          </p:cNvPr>
          <p:cNvGrpSpPr/>
          <p:nvPr/>
        </p:nvGrpSpPr>
        <p:grpSpPr>
          <a:xfrm>
            <a:off x="851418" y="4010562"/>
            <a:ext cx="9959392" cy="701986"/>
            <a:chOff x="679160" y="2788658"/>
            <a:chExt cx="9959392" cy="701986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5570EAB0-605D-BCDD-5BB3-D4B776C378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개발환경 및 개발언어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3CA99BA-E527-762F-8AD6-3743FFB3ED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03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26" name="도넛 20">
              <a:extLst>
                <a:ext uri="{FF2B5EF4-FFF2-40B4-BE49-F238E27FC236}">
                  <a16:creationId xmlns:a16="http://schemas.microsoft.com/office/drawing/2014/main" id="{8DDA45DB-450D-9F73-5079-4C366C01D5D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FA14FB-9184-D60C-062C-E172C887C3D7}"/>
              </a:ext>
            </a:extLst>
          </p:cNvPr>
          <p:cNvGrpSpPr/>
          <p:nvPr/>
        </p:nvGrpSpPr>
        <p:grpSpPr>
          <a:xfrm>
            <a:off x="6556702" y="1642668"/>
            <a:ext cx="9959392" cy="701986"/>
            <a:chOff x="679160" y="2788658"/>
            <a:chExt cx="9959392" cy="701986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7631CA6-8DD2-C332-E950-193777177F0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구현 상세 내용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2825FC1E-E24B-2A00-65DE-2DDA17A082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04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0" name="도넛 20">
              <a:extLst>
                <a:ext uri="{FF2B5EF4-FFF2-40B4-BE49-F238E27FC236}">
                  <a16:creationId xmlns:a16="http://schemas.microsoft.com/office/drawing/2014/main" id="{BF45EDB6-A425-1C36-BBC3-5E5748D13163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6FD05C-BB8C-67D2-EAE6-C3699552E1A7}"/>
              </a:ext>
            </a:extLst>
          </p:cNvPr>
          <p:cNvGrpSpPr/>
          <p:nvPr/>
        </p:nvGrpSpPr>
        <p:grpSpPr>
          <a:xfrm>
            <a:off x="6556702" y="2574467"/>
            <a:ext cx="9959392" cy="701986"/>
            <a:chOff x="679160" y="2788658"/>
            <a:chExt cx="9959392" cy="701986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86E005F2-57DC-FEAE-B0EB-562B5C8AD86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프로젝트 추진 일정</a:t>
              </a: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6E6C6720-BF9D-2B0C-6541-BC3E1C2505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05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4" name="도넛 20">
              <a:extLst>
                <a:ext uri="{FF2B5EF4-FFF2-40B4-BE49-F238E27FC236}">
                  <a16:creationId xmlns:a16="http://schemas.microsoft.com/office/drawing/2014/main" id="{FE05D7D8-A762-13FD-BE30-062D02AC3C1A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36FD1F-8958-7CD6-9548-B88A56774D42}"/>
              </a:ext>
            </a:extLst>
          </p:cNvPr>
          <p:cNvGrpSpPr/>
          <p:nvPr/>
        </p:nvGrpSpPr>
        <p:grpSpPr>
          <a:xfrm>
            <a:off x="6556702" y="3496419"/>
            <a:ext cx="9959392" cy="701986"/>
            <a:chOff x="679160" y="2788658"/>
            <a:chExt cx="9959392" cy="701986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7D1BDB0F-7434-4CAA-D72A-384B8ADAEDA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기대효과 및 활용분야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046DB5F-4D82-040B-2F1D-2C3C328B98E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06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38" name="도넛 20">
              <a:extLst>
                <a:ext uri="{FF2B5EF4-FFF2-40B4-BE49-F238E27FC236}">
                  <a16:creationId xmlns:a16="http://schemas.microsoft.com/office/drawing/2014/main" id="{320F419C-7783-8FB7-DD07-4D7671C90C4D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45FA22-EE23-F363-23F6-CAEDD5143044}"/>
              </a:ext>
            </a:extLst>
          </p:cNvPr>
          <p:cNvGrpSpPr/>
          <p:nvPr/>
        </p:nvGrpSpPr>
        <p:grpSpPr>
          <a:xfrm>
            <a:off x="6556702" y="4434454"/>
            <a:ext cx="9959392" cy="701986"/>
            <a:chOff x="679160" y="2788658"/>
            <a:chExt cx="9959392" cy="701986"/>
          </a:xfrm>
        </p:grpSpPr>
        <p:sp>
          <p:nvSpPr>
            <p:cNvPr id="64" name="Text Box 11">
              <a:extLst>
                <a:ext uri="{FF2B5EF4-FFF2-40B4-BE49-F238E27FC236}">
                  <a16:creationId xmlns:a16="http://schemas.microsoft.com/office/drawing/2014/main" id="{C9EB5DA7-D32D-808F-B53B-578C32B8CAE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04748" y="3142857"/>
              <a:ext cx="9233804" cy="30931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굴림"/>
                </a:rPr>
                <a:t>Q&amp;A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70C83692-CC42-320D-84EB-D9252C6BC4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62733" y="2933210"/>
              <a:ext cx="54201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/>
                  <a:cs typeface="+mj-cs"/>
                </a:rPr>
                <a:t>07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j-cs"/>
              </a:endParaRPr>
            </a:p>
          </p:txBody>
        </p:sp>
        <p:sp>
          <p:nvSpPr>
            <p:cNvPr id="66" name="도넛 20">
              <a:extLst>
                <a:ext uri="{FF2B5EF4-FFF2-40B4-BE49-F238E27FC236}">
                  <a16:creationId xmlns:a16="http://schemas.microsoft.com/office/drawing/2014/main" id="{B1C281F2-BE7E-58A0-4502-508A2FB7C06B}"/>
                </a:ext>
              </a:extLst>
            </p:cNvPr>
            <p:cNvSpPr/>
            <p:nvPr/>
          </p:nvSpPr>
          <p:spPr>
            <a:xfrm>
              <a:off x="679160" y="2788658"/>
              <a:ext cx="725588" cy="701986"/>
            </a:xfrm>
            <a:prstGeom prst="donut">
              <a:avLst>
                <a:gd name="adj" fmla="val 16369"/>
              </a:avLst>
            </a:prstGeom>
            <a:solidFill>
              <a:srgbClr val="E0E0E0"/>
            </a:solidFill>
            <a:ln w="317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dirty="0">
                <a:latin typeface="+mj-l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10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개발배경</a:t>
            </a:r>
            <a:r>
              <a:rPr lang="en-US" altLang="ko-KR" sz="5000" dirty="0"/>
              <a:t>(1)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61436-80EE-E3C1-EF32-F8894DF23108}"/>
              </a:ext>
            </a:extLst>
          </p:cNvPr>
          <p:cNvSpPr txBox="1"/>
          <p:nvPr/>
        </p:nvSpPr>
        <p:spPr>
          <a:xfrm>
            <a:off x="7221683" y="1204986"/>
            <a:ext cx="6351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●</a:t>
            </a:r>
            <a:r>
              <a:rPr lang="ko-KR" altLang="en-US" sz="2400" u="sng" dirty="0"/>
              <a:t>날씨를 예측하기 힘듦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●우산을 휴대하고 다니기엔 불편함</a:t>
            </a:r>
            <a:endParaRPr lang="en-US" altLang="ko-KR" sz="2400" u="sng" dirty="0"/>
          </a:p>
          <a:p>
            <a:endParaRPr lang="en-US" altLang="ko-KR" sz="2400" u="sng" dirty="0"/>
          </a:p>
          <a:p>
            <a:r>
              <a:rPr lang="ko-KR" altLang="en-US" sz="2400" u="sng" dirty="0"/>
              <a:t>●비닐 우산 내구도 ↓</a:t>
            </a:r>
            <a:endParaRPr lang="en-US" altLang="ko-KR" sz="2400" u="sng" dirty="0"/>
          </a:p>
          <a:p>
            <a:r>
              <a:rPr lang="en-US" altLang="ko-KR" sz="2400" dirty="0"/>
              <a:t>     </a:t>
            </a:r>
            <a:r>
              <a:rPr lang="ko-KR" altLang="en-US" sz="2400" u="sng" dirty="0"/>
              <a:t>환경에 악영향</a:t>
            </a:r>
            <a:endParaRPr lang="en-US" altLang="ko-KR" sz="2000" u="sng" dirty="0"/>
          </a:p>
        </p:txBody>
      </p:sp>
      <p:pic>
        <p:nvPicPr>
          <p:cNvPr id="9" name="그림 8" descr="텍스트, 의류, 만화 영화, 인간의 얼굴이(가) 표시된 사진">
            <a:extLst>
              <a:ext uri="{FF2B5EF4-FFF2-40B4-BE49-F238E27FC236}">
                <a16:creationId xmlns:a16="http://schemas.microsoft.com/office/drawing/2014/main" id="{B40BEAD2-51A2-8BC5-AAE2-99E0BBFCA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024484"/>
            <a:ext cx="6694302" cy="4628530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6AB2A18A-BB10-26C5-5A1A-EF7A5311022F}"/>
              </a:ext>
            </a:extLst>
          </p:cNvPr>
          <p:cNvSpPr/>
          <p:nvPr/>
        </p:nvSpPr>
        <p:spPr>
          <a:xfrm>
            <a:off x="1672936" y="1041050"/>
            <a:ext cx="1454727" cy="720945"/>
          </a:xfrm>
          <a:prstGeom prst="wedgeEllipseCallout">
            <a:avLst>
              <a:gd name="adj1" fmla="val 1840"/>
              <a:gd name="adj2" fmla="val 448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</a:rPr>
              <a:t>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괜찮겠지</a:t>
            </a:r>
            <a:r>
              <a:rPr lang="en-US" altLang="ko-KR" sz="1400" dirty="0">
                <a:solidFill>
                  <a:schemeClr val="tx1"/>
                </a:solidFill>
              </a:rPr>
              <a:t>..?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D1647644-A1A8-1B55-AC61-938D174F3069}"/>
              </a:ext>
            </a:extLst>
          </p:cNvPr>
          <p:cNvSpPr/>
          <p:nvPr/>
        </p:nvSpPr>
        <p:spPr>
          <a:xfrm>
            <a:off x="5527964" y="1067265"/>
            <a:ext cx="1381991" cy="720945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30%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아니였어</a:t>
            </a:r>
            <a:r>
              <a:rPr lang="en-US" altLang="ko-KR" sz="1400" dirty="0">
                <a:solidFill>
                  <a:schemeClr val="tx1"/>
                </a:solidFill>
              </a:rPr>
              <a:t>?!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D53303B-3903-F50F-CF68-0D6539DB2076}"/>
              </a:ext>
            </a:extLst>
          </p:cNvPr>
          <p:cNvSpPr/>
          <p:nvPr/>
        </p:nvSpPr>
        <p:spPr>
          <a:xfrm>
            <a:off x="1672936" y="3557934"/>
            <a:ext cx="1014380" cy="465101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천원입니다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877A37B-BC34-B5A4-06CC-08DD7FF76351}"/>
              </a:ext>
            </a:extLst>
          </p:cNvPr>
          <p:cNvSpPr/>
          <p:nvPr/>
        </p:nvSpPr>
        <p:spPr>
          <a:xfrm>
            <a:off x="5527964" y="3338749"/>
            <a:ext cx="1381991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둘 곳도 없구나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75E926A5-3A88-94A2-0E60-7798388AF83E}"/>
              </a:ext>
            </a:extLst>
          </p:cNvPr>
          <p:cNvSpPr/>
          <p:nvPr/>
        </p:nvSpPr>
        <p:spPr>
          <a:xfrm>
            <a:off x="2818490" y="3419389"/>
            <a:ext cx="1014380" cy="684286"/>
          </a:xfrm>
          <a:prstGeom prst="wedgeEllipseCallout">
            <a:avLst>
              <a:gd name="adj1" fmla="val -38297"/>
              <a:gd name="adj2" fmla="val 581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어쩔 수     없지</a:t>
            </a:r>
            <a:r>
              <a:rPr lang="en-US" altLang="ko-KR" sz="1300" dirty="0">
                <a:solidFill>
                  <a:schemeClr val="tx1"/>
                </a:solidFill>
              </a:rPr>
              <a:t>..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F70A-7554-0FFE-8CE2-F33CF91B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D9834-A2A5-E7C8-7391-8D57C511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6205928" cy="4881686"/>
          </a:xfrm>
        </p:spPr>
        <p:txBody>
          <a:bodyPr/>
          <a:lstStyle/>
          <a:p>
            <a:r>
              <a:rPr lang="en-US" altLang="ko-KR" sz="3200" i="0" dirty="0">
                <a:hlinkClick r:id="rId2"/>
              </a:rPr>
              <a:t>https://www.khan.co.kr/article/202505241200005</a:t>
            </a:r>
            <a:endParaRPr lang="en-US" altLang="ko-KR" sz="3200" i="0" dirty="0"/>
          </a:p>
          <a:p>
            <a:r>
              <a:rPr lang="ko-KR" altLang="en-US" sz="3200" i="0" dirty="0"/>
              <a:t>한해 버려지는 우산 약 </a:t>
            </a:r>
            <a:r>
              <a:rPr lang="en-US" altLang="ko-KR" sz="3200" i="0" dirty="0"/>
              <a:t>4000</a:t>
            </a:r>
            <a:r>
              <a:rPr lang="ko-KR" altLang="en-US" sz="3200" i="0" dirty="0"/>
              <a:t>만 ↑</a:t>
            </a:r>
            <a:endParaRPr lang="en-US" altLang="ko-KR" sz="3200" i="0" dirty="0"/>
          </a:p>
          <a:p>
            <a:endParaRPr lang="en-US" altLang="ko-KR" sz="3200" i="0" dirty="0"/>
          </a:p>
          <a:p>
            <a:r>
              <a:rPr lang="ko-KR" altLang="en-US" sz="3200" i="0" dirty="0"/>
              <a:t>상당수 재활용하기 힘든 비닐우산</a:t>
            </a:r>
            <a:endParaRPr lang="en-US" altLang="ko-KR" sz="3200" i="0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4E6AEA-5848-705C-1FF7-8AB5642D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dirty="0"/>
              <a:t>개발배경</a:t>
            </a:r>
            <a:r>
              <a:rPr lang="en-US" altLang="ko-KR" sz="5000" dirty="0"/>
              <a:t>(2)</a:t>
            </a:r>
            <a:endParaRPr lang="ko-KR" altLang="en-US" sz="5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10A5C4-3996-597F-A2F2-643F932C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16" y="988157"/>
            <a:ext cx="3771649" cy="5059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6198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5354C-BB06-493B-FE4E-ADB87F56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17" y="1078026"/>
            <a:ext cx="6647973" cy="53747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11C15-AD71-3F46-77CA-42FF956A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268760"/>
            <a:ext cx="5568619" cy="47362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altLang="ko-KR" sz="3000" i="0" u="sng" dirty="0"/>
              <a:t>QR</a:t>
            </a:r>
            <a:r>
              <a:rPr lang="ko-KR" altLang="en-US" sz="3000" i="0" u="sng" dirty="0"/>
              <a:t>코드를 통한 우산 대여 및 </a:t>
            </a:r>
            <a:r>
              <a:rPr lang="en-US" altLang="ko-KR" sz="3000" i="0" u="sng" dirty="0"/>
              <a:t>     </a:t>
            </a:r>
            <a:r>
              <a:rPr lang="ko-KR" altLang="en-US" sz="3000" i="0" u="sng" dirty="0"/>
              <a:t>반납 기능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결제 시 카카오페이,  토스페이 </a:t>
            </a:r>
            <a:r>
              <a:rPr lang="ko-KR" altLang="en-US" sz="3000" i="0" u="sng" dirty="0" err="1"/>
              <a:t>api</a:t>
            </a:r>
            <a:r>
              <a:rPr lang="ko-KR" altLang="en-US" sz="3000" i="0" u="sng" dirty="0"/>
              <a:t> 연결</a:t>
            </a: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altLang="ko-KR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대여소 위치 표시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ko-KR" altLang="en-US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실시간 우산 수량 표시</a:t>
            </a:r>
          </a:p>
          <a:p>
            <a:pPr marL="0" indent="0">
              <a:lnSpc>
                <a:spcPct val="90000"/>
              </a:lnSpc>
            </a:pPr>
            <a:endParaRPr lang="ko-KR" altLang="en-US" sz="3000" i="0" u="sng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ko-KR" altLang="en-US" sz="3000" i="0" u="sng" dirty="0"/>
              <a:t>반납 관련 알림 제공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2C4021-AA72-50D0-0D01-06EAD90A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15888"/>
            <a:ext cx="10215563" cy="7969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000" kern="1200" dirty="0">
                <a:latin typeface="+mj-lt"/>
                <a:ea typeface="+mj-ea"/>
                <a:cs typeface="+mj-cs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8229755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5000" dirty="0"/>
              <a:t>개발환경 및 개발언어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endParaRPr lang="en-US" altLang="ko-KR" sz="2500" dirty="0"/>
          </a:p>
          <a:p>
            <a:pPr lvl="0">
              <a:defRPr/>
            </a:pPr>
            <a:r>
              <a:rPr lang="ko-KR" altLang="en-US" sz="3000" i="0" dirty="0" err="1"/>
              <a:t>프론트엔드</a:t>
            </a:r>
            <a:r>
              <a:rPr lang="ko-KR" altLang="en-US" sz="3000" dirty="0"/>
              <a:t> </a:t>
            </a:r>
            <a:r>
              <a:rPr lang="en-US" altLang="ko-KR" sz="3000" dirty="0"/>
              <a:t>:</a:t>
            </a:r>
            <a:r>
              <a:rPr lang="ko-KR" altLang="en-US" sz="3000" dirty="0"/>
              <a:t> </a:t>
            </a:r>
            <a:r>
              <a:rPr lang="en-US" altLang="ko-KR" sz="3000" b="1" dirty="0"/>
              <a:t>React Native(JavaScript)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 err="1"/>
              <a:t>앱화면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 err="1"/>
              <a:t>백엔드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Node.js(JavaScript)</a:t>
            </a:r>
            <a:endParaRPr lang="en-US" altLang="ko-KR" sz="3000" dirty="0"/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실질적인 기능</a:t>
            </a:r>
            <a:r>
              <a:rPr lang="en-US" altLang="ko-KR" sz="3000" i="0" dirty="0"/>
              <a:t>)</a:t>
            </a:r>
            <a:endParaRPr lang="ko-KR" altLang="en-US" sz="3000" i="0" dirty="0"/>
          </a:p>
          <a:p>
            <a:pPr lvl="0">
              <a:defRPr/>
            </a:pPr>
            <a:r>
              <a:rPr lang="ko-KR" altLang="en-US" sz="3000" i="0" dirty="0"/>
              <a:t>데이터베이스</a:t>
            </a:r>
            <a:r>
              <a:rPr lang="en-US" altLang="ko-KR" sz="3000" i="0" dirty="0"/>
              <a:t> </a:t>
            </a:r>
            <a:r>
              <a:rPr lang="en-US" altLang="ko-KR" sz="3000" dirty="0"/>
              <a:t>: </a:t>
            </a:r>
            <a:r>
              <a:rPr lang="en-US" altLang="ko-KR" sz="3000" b="1" dirty="0"/>
              <a:t>MySQL(SQL)</a:t>
            </a:r>
          </a:p>
          <a:p>
            <a:pPr lvl="0">
              <a:defRPr/>
            </a:pPr>
            <a:r>
              <a:rPr lang="en-US" altLang="ko-KR" sz="3000" i="0" dirty="0"/>
              <a:t>(</a:t>
            </a:r>
            <a:r>
              <a:rPr lang="ko-KR" altLang="en-US" sz="3000" i="0" dirty="0"/>
              <a:t>데이터보관</a:t>
            </a:r>
            <a:r>
              <a:rPr lang="en-US" altLang="ko-KR" sz="3000" i="0" dirty="0"/>
              <a:t>)</a:t>
            </a:r>
            <a:endParaRPr lang="ko-KR" altLang="en-US" sz="3000" i="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9446" y="2102470"/>
            <a:ext cx="743547" cy="6799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4052" y="2960068"/>
            <a:ext cx="1565132" cy="9586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49997" y="4148886"/>
            <a:ext cx="1711223" cy="8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D58C4-C55A-53D0-C33A-12A5B95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구현 상세 내용</a:t>
            </a:r>
            <a:r>
              <a:rPr lang="en-US" altLang="ko-KR" sz="5000" dirty="0"/>
              <a:t>(</a:t>
            </a:r>
            <a:r>
              <a:rPr lang="ko-KR" altLang="en-US" sz="5000" dirty="0" err="1"/>
              <a:t>유스케이스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938D5-F24D-4FB8-BDC4-053925D2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3" y="1060320"/>
            <a:ext cx="8759856" cy="4916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F66101-FA3B-96A8-B73F-E59A6413675E}"/>
              </a:ext>
            </a:extLst>
          </p:cNvPr>
          <p:cNvCxnSpPr>
            <a:cxnSpLocks/>
          </p:cNvCxnSpPr>
          <p:nvPr/>
        </p:nvCxnSpPr>
        <p:spPr>
          <a:xfrm>
            <a:off x="7029450" y="34290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221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971AE-2046-72A1-1A34-E4DD5BC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프로젝트 추진 일정</a:t>
            </a:r>
            <a:r>
              <a:rPr lang="en-US" altLang="ko-KR" sz="5000" dirty="0"/>
              <a:t>(</a:t>
            </a:r>
            <a:r>
              <a:rPr lang="ko-KR" altLang="en-US" sz="5000" dirty="0" err="1"/>
              <a:t>간트</a:t>
            </a:r>
            <a:r>
              <a:rPr lang="ko-KR" altLang="en-US" sz="5000" dirty="0"/>
              <a:t> 차트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D34E24C-293D-8CA2-0530-0ECA6F0D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188356"/>
              </p:ext>
            </p:extLst>
          </p:nvPr>
        </p:nvGraphicFramePr>
        <p:xfrm>
          <a:off x="545018" y="1434768"/>
          <a:ext cx="11101964" cy="3988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482">
                  <a:extLst>
                    <a:ext uri="{9D8B030D-6E8A-4147-A177-3AD203B41FA5}">
                      <a16:colId xmlns:a16="http://schemas.microsoft.com/office/drawing/2014/main" val="2906773936"/>
                    </a:ext>
                  </a:extLst>
                </a:gridCol>
                <a:gridCol w="2892377">
                  <a:extLst>
                    <a:ext uri="{9D8B030D-6E8A-4147-A177-3AD203B41FA5}">
                      <a16:colId xmlns:a16="http://schemas.microsoft.com/office/drawing/2014/main" val="4167882292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2394982359"/>
                    </a:ext>
                  </a:extLst>
                </a:gridCol>
                <a:gridCol w="1122981">
                  <a:extLst>
                    <a:ext uri="{9D8B030D-6E8A-4147-A177-3AD203B41FA5}">
                      <a16:colId xmlns:a16="http://schemas.microsoft.com/office/drawing/2014/main" val="1608051270"/>
                    </a:ext>
                  </a:extLst>
                </a:gridCol>
                <a:gridCol w="915662">
                  <a:extLst>
                    <a:ext uri="{9D8B030D-6E8A-4147-A177-3AD203B41FA5}">
                      <a16:colId xmlns:a16="http://schemas.microsoft.com/office/drawing/2014/main" val="3899189359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023359703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1161560465"/>
                    </a:ext>
                  </a:extLst>
                </a:gridCol>
                <a:gridCol w="290247">
                  <a:extLst>
                    <a:ext uri="{9D8B030D-6E8A-4147-A177-3AD203B41FA5}">
                      <a16:colId xmlns:a16="http://schemas.microsoft.com/office/drawing/2014/main" val="2762153688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087965176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398789007"/>
                    </a:ext>
                  </a:extLst>
                </a:gridCol>
                <a:gridCol w="238417">
                  <a:extLst>
                    <a:ext uri="{9D8B030D-6E8A-4147-A177-3AD203B41FA5}">
                      <a16:colId xmlns:a16="http://schemas.microsoft.com/office/drawing/2014/main" val="3599056080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2313243377"/>
                    </a:ext>
                  </a:extLst>
                </a:gridCol>
                <a:gridCol w="248783">
                  <a:extLst>
                    <a:ext uri="{9D8B030D-6E8A-4147-A177-3AD203B41FA5}">
                      <a16:colId xmlns:a16="http://schemas.microsoft.com/office/drawing/2014/main" val="3396112217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2562590692"/>
                    </a:ext>
                  </a:extLst>
                </a:gridCol>
                <a:gridCol w="279881">
                  <a:extLst>
                    <a:ext uri="{9D8B030D-6E8A-4147-A177-3AD203B41FA5}">
                      <a16:colId xmlns:a16="http://schemas.microsoft.com/office/drawing/2014/main" val="3353142208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3752926107"/>
                    </a:ext>
                  </a:extLst>
                </a:gridCol>
                <a:gridCol w="345532">
                  <a:extLst>
                    <a:ext uri="{9D8B030D-6E8A-4147-A177-3AD203B41FA5}">
                      <a16:colId xmlns:a16="http://schemas.microsoft.com/office/drawing/2014/main" val="1282400747"/>
                    </a:ext>
                  </a:extLst>
                </a:gridCol>
                <a:gridCol w="310980">
                  <a:extLst>
                    <a:ext uri="{9D8B030D-6E8A-4147-A177-3AD203B41FA5}">
                      <a16:colId xmlns:a16="http://schemas.microsoft.com/office/drawing/2014/main" val="3681295402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2786944620"/>
                    </a:ext>
                  </a:extLst>
                </a:gridCol>
                <a:gridCol w="269516">
                  <a:extLst>
                    <a:ext uri="{9D8B030D-6E8A-4147-A177-3AD203B41FA5}">
                      <a16:colId xmlns:a16="http://schemas.microsoft.com/office/drawing/2014/main" val="56009481"/>
                    </a:ext>
                  </a:extLst>
                </a:gridCol>
              </a:tblGrid>
              <a:tr h="514144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u="none" strike="noStrike" dirty="0" err="1">
                          <a:effectLst/>
                        </a:rPr>
                        <a:t>활동명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시작일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마감일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</a:rPr>
                        <a:t>기간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800" b="1" u="none" strike="noStrike" dirty="0">
                          <a:effectLst/>
                        </a:rPr>
                        <a:t>일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b="1" u="none" strike="noStrike" dirty="0">
                          <a:effectLst/>
                        </a:rPr>
                        <a:t>2025-2</a:t>
                      </a:r>
                      <a:r>
                        <a:rPr lang="ko-KR" altLang="en-US" sz="2000" b="1" u="none" strike="noStrike" dirty="0">
                          <a:effectLst/>
                        </a:rPr>
                        <a:t>학기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93657"/>
                  </a:ext>
                </a:extLst>
              </a:tr>
              <a:tr h="514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6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11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51332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아이디어 구상 및 구체화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2025-08-27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9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72998"/>
                  </a:ext>
                </a:extLst>
              </a:tr>
              <a:tr h="5029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 err="1">
                          <a:effectLst/>
                        </a:rPr>
                        <a:t>프론트엔드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 구축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2025-09-24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28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57702"/>
                  </a:ext>
                </a:extLst>
              </a:tr>
              <a:tr h="4148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 err="1">
                          <a:effectLst/>
                        </a:rPr>
                        <a:t>백엔드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 구축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2025-10-22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658653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 dirty="0">
                          <a:effectLst/>
                        </a:rPr>
                        <a:t> DB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연결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2025-11-05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01076"/>
                  </a:ext>
                </a:extLst>
              </a:tr>
              <a:tr h="5141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700" b="1" u="none" strike="noStrike" dirty="0">
                          <a:effectLst/>
                        </a:rPr>
                        <a:t> UI&amp;UX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디자인 및 어플 개선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2025-11-19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2025-12-03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48403"/>
                  </a:ext>
                </a:extLst>
              </a:tr>
              <a:tr h="4999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u="none" strike="noStrike" dirty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700" b="1" u="none" strike="noStrike" dirty="0">
                          <a:effectLst/>
                        </a:rPr>
                        <a:t>발표준비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>
                          <a:effectLst/>
                        </a:rPr>
                        <a:t>2025-11-26</a:t>
                      </a:r>
                      <a:endParaRPr lang="en-US" altLang="ko-KR" sz="1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2025-12-10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b="1" u="none" strike="noStrike" dirty="0">
                          <a:effectLst/>
                        </a:rPr>
                        <a:t>14</a:t>
                      </a:r>
                      <a:endParaRPr lang="en-US" altLang="ko-KR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81112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F74AB-F65F-BD1D-80EF-986C337D1592}"/>
              </a:ext>
            </a:extLst>
          </p:cNvPr>
          <p:cNvSpPr/>
          <p:nvPr/>
        </p:nvSpPr>
        <p:spPr>
          <a:xfrm>
            <a:off x="7547046" y="2504956"/>
            <a:ext cx="1252161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1F5542-87A7-4867-B13D-A1BF5C598BD7}"/>
              </a:ext>
            </a:extLst>
          </p:cNvPr>
          <p:cNvSpPr/>
          <p:nvPr/>
        </p:nvSpPr>
        <p:spPr>
          <a:xfrm>
            <a:off x="8649887" y="2982846"/>
            <a:ext cx="1252161" cy="2326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174A90-8571-4087-A2ED-93A389450FC6}"/>
              </a:ext>
            </a:extLst>
          </p:cNvPr>
          <p:cNvSpPr/>
          <p:nvPr/>
        </p:nvSpPr>
        <p:spPr>
          <a:xfrm>
            <a:off x="9400526" y="3499945"/>
            <a:ext cx="755684" cy="2326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6ACD2E-9DCD-4376-AE14-92E5E76992D5}"/>
              </a:ext>
            </a:extLst>
          </p:cNvPr>
          <p:cNvSpPr/>
          <p:nvPr/>
        </p:nvSpPr>
        <p:spPr>
          <a:xfrm>
            <a:off x="10048224" y="4017047"/>
            <a:ext cx="717799" cy="2844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3C0BEF-20B9-4CB0-B811-67C77E55C7B0}"/>
              </a:ext>
            </a:extLst>
          </p:cNvPr>
          <p:cNvSpPr/>
          <p:nvPr/>
        </p:nvSpPr>
        <p:spPr>
          <a:xfrm>
            <a:off x="10692926" y="4555422"/>
            <a:ext cx="697860" cy="2290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B0FEFA-7A29-4B99-AAA5-9F9E95761E03}"/>
              </a:ext>
            </a:extLst>
          </p:cNvPr>
          <p:cNvSpPr/>
          <p:nvPr/>
        </p:nvSpPr>
        <p:spPr>
          <a:xfrm>
            <a:off x="11014919" y="5038392"/>
            <a:ext cx="632063" cy="2659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1DB981-D553-48CD-B900-C9A53C9F6BD4}"/>
              </a:ext>
            </a:extLst>
          </p:cNvPr>
          <p:cNvSpPr/>
          <p:nvPr/>
        </p:nvSpPr>
        <p:spPr>
          <a:xfrm>
            <a:off x="7547047" y="2739356"/>
            <a:ext cx="1252161" cy="2326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637066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29557-329B-64E5-3E99-8CEB993B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000" dirty="0"/>
              <a:t>기대효과 및 활용분야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F7F68-F47C-4783-FA71-28C1B5D8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37" y="2393019"/>
            <a:ext cx="4397908" cy="4881686"/>
          </a:xfrm>
        </p:spPr>
        <p:txBody>
          <a:bodyPr/>
          <a:lstStyle/>
          <a:p>
            <a:r>
              <a:rPr lang="ko-KR" altLang="en-US" sz="3000" i="0" dirty="0"/>
              <a:t>●환경 보호 및 자원 절약</a:t>
            </a:r>
            <a:endParaRPr lang="en-US" altLang="ko-KR" sz="3000" i="0" dirty="0"/>
          </a:p>
          <a:p>
            <a:endParaRPr lang="en-US" altLang="ko-KR" sz="3000" i="0" dirty="0"/>
          </a:p>
          <a:p>
            <a:r>
              <a:rPr lang="ko-KR" altLang="en-US" sz="3000" i="0" dirty="0"/>
              <a:t>●소비자 편의성 증대 </a:t>
            </a:r>
            <a:endParaRPr lang="en-US" altLang="ko-KR" sz="3000" i="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9B13-F6A7-506F-00CA-19EC819ADA69}"/>
              </a:ext>
            </a:extLst>
          </p:cNvPr>
          <p:cNvSpPr txBox="1"/>
          <p:nvPr/>
        </p:nvSpPr>
        <p:spPr>
          <a:xfrm>
            <a:off x="1984663" y="1478415"/>
            <a:ext cx="2753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9B56-E6C1-DD3E-4840-6AFC672052DC}"/>
              </a:ext>
            </a:extLst>
          </p:cNvPr>
          <p:cNvSpPr txBox="1"/>
          <p:nvPr/>
        </p:nvSpPr>
        <p:spPr>
          <a:xfrm>
            <a:off x="7949045" y="1599170"/>
            <a:ext cx="253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활용 분야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23AFD4-4423-0673-4C3A-6F8ED0AF58AF}"/>
              </a:ext>
            </a:extLst>
          </p:cNvPr>
          <p:cNvSpPr txBox="1">
            <a:spLocks/>
          </p:cNvSpPr>
          <p:nvPr/>
        </p:nvSpPr>
        <p:spPr>
          <a:xfrm>
            <a:off x="6372109" y="2732455"/>
            <a:ext cx="534883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i="0" dirty="0"/>
              <a:t>●재활용 우산 서비스 구축 </a:t>
            </a:r>
            <a:endParaRPr lang="en-US" altLang="ko-KR" sz="3000" dirty="0"/>
          </a:p>
          <a:p>
            <a:endParaRPr lang="ko-KR" altLang="en-US" dirty="0"/>
          </a:p>
        </p:txBody>
      </p:sp>
      <p:pic>
        <p:nvPicPr>
          <p:cNvPr id="5122" name="Picture 2" descr="재활용마크, 분리수거마크 뫼비우스의 띠 상징은? : 네이버 블로그">
            <a:extLst>
              <a:ext uri="{FF2B5EF4-FFF2-40B4-BE49-F238E27FC236}">
                <a16:creationId xmlns:a16="http://schemas.microsoft.com/office/drawing/2014/main" id="{7745E04F-CABD-8DBA-B6FC-BF1E09B9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3552393"/>
            <a:ext cx="3024962" cy="24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217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298</Words>
  <Application>Microsoft Office PowerPoint</Application>
  <PresentationFormat>와이드스크린</PresentationFormat>
  <Paragraphs>143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굴림</vt:lpstr>
      <vt:lpstr>굴림체</vt:lpstr>
      <vt:lpstr>맑은 고딕</vt:lpstr>
      <vt:lpstr>Arial</vt:lpstr>
      <vt:lpstr>Calibri</vt:lpstr>
      <vt:lpstr>한컴오피스</vt:lpstr>
      <vt:lpstr>PowerPoint 프레젠테이션</vt:lpstr>
      <vt:lpstr>목차</vt:lpstr>
      <vt:lpstr>개발배경(1)</vt:lpstr>
      <vt:lpstr>개발배경(2)</vt:lpstr>
      <vt:lpstr>주요기능</vt:lpstr>
      <vt:lpstr>개발환경 및 개발언어</vt:lpstr>
      <vt:lpstr>구현 상세 내용(유스케이스)</vt:lpstr>
      <vt:lpstr>프로젝트 추진 일정(간트 차트)</vt:lpstr>
      <vt:lpstr>기대효과 및 활용분야</vt:lpstr>
      <vt:lpstr>PowerPoint 프레젠테이션</vt:lpstr>
      <vt:lpstr>Q&amp;A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rpwn1004</dc:creator>
  <cp:lastModifiedBy>박계윤[컴퓨터정보공학과]</cp:lastModifiedBy>
  <cp:revision>25</cp:revision>
  <dcterms:created xsi:type="dcterms:W3CDTF">2025-09-07T17:12:14Z</dcterms:created>
  <dcterms:modified xsi:type="dcterms:W3CDTF">2025-09-24T04:51:04Z</dcterms:modified>
  <cp:version>13.0.0.711</cp:version>
</cp:coreProperties>
</file>